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0" r:id="rId4"/>
    <p:sldId id="258" r:id="rId5"/>
    <p:sldId id="259" r:id="rId6"/>
    <p:sldId id="257" r:id="rId7"/>
    <p:sldId id="261" r:id="rId8"/>
    <p:sldId id="262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15042-5A84-4F74-998E-C53E32EC39B3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19671-6D83-4E14-8309-23F0854C56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4.imgsmail.ru/imgpreview?key=3d3564fe828d7eb1&amp;mb=imgdb_preview_16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298"/>
            <a:ext cx="8572560" cy="521497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61554" y="428604"/>
            <a:ext cx="471077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Аминокислоты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Аминокислотами называют азотсодержащие органические соединения, в молекулах которых содержатся аминогруппы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18thCentury" pitchFamily="2" charset="0"/>
                <a:ea typeface="Calibri" pitchFamily="34" charset="0"/>
                <a:cs typeface="Times New Roman" pitchFamily="18" charset="0"/>
              </a:rPr>
              <a:t>NH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карбоксильные группы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18thCentury" pitchFamily="2" charset="0"/>
                <a:ea typeface="Calibri" pitchFamily="34" charset="0"/>
                <a:cs typeface="Times New Roman" pitchFamily="18" charset="0"/>
              </a:rPr>
              <a:t>COOH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18thCentury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solidFill>
                  <a:srgbClr val="000000"/>
                </a:solidFill>
                <a:latin typeface="18thCentury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0000"/>
                </a:solidFill>
                <a:latin typeface="18thCentury" pitchFamily="2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18thCentury" pitchFamily="2" charset="0"/>
                <a:ea typeface="Calibri" pitchFamily="34" charset="0"/>
                <a:cs typeface="Times New Roman" pitchFamily="18" charset="0"/>
              </a:rPr>
              <a:t>R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18thCentury" pitchFamily="2" charset="0"/>
                <a:ea typeface="Calibri" pitchFamily="34" charset="0"/>
                <a:cs typeface="Times New Roman" pitchFamily="18" charset="0"/>
              </a:rPr>
              <a:t>CH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18thCentury" pitchFamily="2" charset="0"/>
                <a:ea typeface="Calibri" pitchFamily="34" charset="0"/>
                <a:cs typeface="Times New Roman" pitchFamily="18" charset="0"/>
              </a:rPr>
              <a:t>COOH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│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18thCentury" pitchFamily="2" charset="0"/>
                <a:ea typeface="Calibri" pitchFamily="34" charset="0"/>
                <a:cs typeface="Times New Roman" pitchFamily="18" charset="0"/>
              </a:rPr>
              <a:t>NH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3" name="Picture 3" descr="http://okbody.ru/images/content/660-kak-pravil-no-prinimat-sportivnye-aminokislo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071810"/>
            <a:ext cx="3857652" cy="35004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14281" y="357166"/>
            <a:ext cx="871543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/>
              <a:t>Названия АК образуются из названия соответствующих кислот с прибавлением слова </a:t>
            </a:r>
            <a:r>
              <a:rPr lang="ru-RU" sz="3200" dirty="0" err="1"/>
              <a:t>амино</a:t>
            </a:r>
            <a:r>
              <a:rPr lang="ru-RU" sz="3200" dirty="0"/>
              <a:t>- и указанием места расположения аминогруппы по отношению к карбоксильной группе. Многие АК имеют тривиальное название.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                     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NH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CH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COOH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(аминоуксусная кислота,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аминоэтановая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, гликокол, глицин).      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6147" name="Picture 3" descr="http://proteinfo.ru/wp-content/uploads/2015/08/produkty-aminokisloty2-901x4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49" y="4572008"/>
            <a:ext cx="5072131" cy="2033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i.ytimg.com/vi/23UCMeNEi2k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ites.google.com/site/himulacom/_/rsrc/1315460516526/zvonok-na-urok/10-klass---tretij-god-obucenia/urok-no54-aminokisloty-ih-stroenie-izomeria-i-svojstva/3Polymery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900igr.net/datas/khimija/Aminokisloty/0006-006-Klassifikatsii-aminokisl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3999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Получение: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путем гидролиза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белков</a:t>
            </a:r>
          </a:p>
          <a:p>
            <a:r>
              <a:rPr lang="ru-RU" sz="2000" dirty="0" smtClean="0"/>
              <a:t>          </a:t>
            </a:r>
            <a:r>
              <a:rPr lang="en-US" sz="2000" dirty="0" smtClean="0"/>
              <a:t>NH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</a:t>
            </a:r>
            <a:r>
              <a:rPr lang="en-US" sz="2000" dirty="0"/>
              <a:t>– CH – CO-  NH – CH – COOH    NH</a:t>
            </a:r>
            <a:r>
              <a:rPr lang="en-US" sz="2000" baseline="-25000" dirty="0"/>
              <a:t>2</a:t>
            </a:r>
            <a:r>
              <a:rPr lang="en-US" sz="2000" dirty="0"/>
              <a:t> – CH</a:t>
            </a:r>
            <a:r>
              <a:rPr lang="en-US" sz="2000" baseline="-25000" dirty="0"/>
              <a:t>2</a:t>
            </a:r>
            <a:r>
              <a:rPr lang="en-US" sz="2000" dirty="0"/>
              <a:t> – CO-… + nH</a:t>
            </a:r>
            <a:r>
              <a:rPr lang="en-US" sz="2000" baseline="-25000" dirty="0"/>
              <a:t>2</a:t>
            </a:r>
            <a:r>
              <a:rPr lang="en-US" sz="2000" dirty="0"/>
              <a:t>O →   </a:t>
            </a:r>
            <a:endParaRPr lang="ru-RU" sz="2000" dirty="0"/>
          </a:p>
          <a:p>
            <a:r>
              <a:rPr lang="en-US" sz="2000" dirty="0"/>
              <a:t>           </a:t>
            </a:r>
            <a:r>
              <a:rPr lang="ru-RU" sz="2000" dirty="0" smtClean="0"/>
              <a:t>          </a:t>
            </a:r>
            <a:r>
              <a:rPr lang="en-US" sz="2000" dirty="0" smtClean="0"/>
              <a:t> </a:t>
            </a:r>
            <a:r>
              <a:rPr lang="en-US" sz="2000" dirty="0"/>
              <a:t>│                         │                                  │</a:t>
            </a:r>
            <a:endParaRPr lang="ru-RU" sz="2000" dirty="0"/>
          </a:p>
          <a:p>
            <a:r>
              <a:rPr lang="en-US" sz="2000" dirty="0"/>
              <a:t>          </a:t>
            </a:r>
            <a:r>
              <a:rPr lang="ru-RU" sz="2000" dirty="0" smtClean="0"/>
              <a:t>          </a:t>
            </a:r>
            <a:r>
              <a:rPr lang="en-US" sz="2000" dirty="0" smtClean="0"/>
              <a:t>  </a:t>
            </a:r>
            <a:r>
              <a:rPr lang="en-US" sz="2000" dirty="0"/>
              <a:t>R</a:t>
            </a:r>
            <a:r>
              <a:rPr lang="en-US" sz="2000" baseline="-25000" dirty="0"/>
              <a:t>1                          </a:t>
            </a:r>
            <a:r>
              <a:rPr lang="en-US" sz="2000" dirty="0"/>
              <a:t>       R</a:t>
            </a:r>
            <a:r>
              <a:rPr lang="en-US" sz="2000" baseline="-25000" dirty="0"/>
              <a:t>2</a:t>
            </a:r>
            <a:r>
              <a:rPr lang="en-US" sz="2000" dirty="0"/>
              <a:t>                                R</a:t>
            </a:r>
            <a:r>
              <a:rPr lang="en-US" sz="2000" baseline="-25000" dirty="0"/>
              <a:t>3</a:t>
            </a:r>
            <a:endParaRPr lang="ru-RU" sz="2000" dirty="0"/>
          </a:p>
          <a:p>
            <a:r>
              <a:rPr lang="en-US" sz="2000" dirty="0"/>
              <a:t> </a:t>
            </a:r>
            <a:endParaRPr lang="ru-RU" sz="2000" dirty="0"/>
          </a:p>
          <a:p>
            <a:r>
              <a:rPr lang="ru-RU" sz="2000" dirty="0" smtClean="0"/>
              <a:t>         </a:t>
            </a:r>
            <a:r>
              <a:rPr lang="en-US" sz="2000" dirty="0" smtClean="0"/>
              <a:t>→ </a:t>
            </a:r>
            <a:r>
              <a:rPr lang="en-US" sz="2000" dirty="0"/>
              <a:t>NH</a:t>
            </a:r>
            <a:r>
              <a:rPr lang="en-US" sz="2000" baseline="-25000" dirty="0"/>
              <a:t>2</a:t>
            </a:r>
            <a:r>
              <a:rPr lang="en-US" sz="2000" dirty="0"/>
              <a:t> – CH – COOH +  NH</a:t>
            </a:r>
            <a:r>
              <a:rPr lang="en-US" sz="2000" baseline="-25000" dirty="0"/>
              <a:t>2</a:t>
            </a:r>
            <a:r>
              <a:rPr lang="en-US" sz="2000" dirty="0"/>
              <a:t> – CH – COOH + …</a:t>
            </a:r>
            <a:endParaRPr lang="ru-RU" sz="2000" dirty="0"/>
          </a:p>
          <a:p>
            <a:r>
              <a:rPr lang="en-US" sz="2000" dirty="0"/>
              <a:t>                </a:t>
            </a:r>
            <a:r>
              <a:rPr lang="ru-RU" sz="2000" dirty="0" smtClean="0"/>
              <a:t>        </a:t>
            </a:r>
            <a:r>
              <a:rPr lang="en-US" sz="2000" dirty="0" smtClean="0"/>
              <a:t> </a:t>
            </a:r>
            <a:r>
              <a:rPr lang="en-US" sz="2000" dirty="0"/>
              <a:t>│                                </a:t>
            </a:r>
            <a:r>
              <a:rPr lang="ru-RU" sz="2000" dirty="0" smtClean="0"/>
              <a:t>  </a:t>
            </a:r>
            <a:r>
              <a:rPr lang="en-US" sz="2000" dirty="0" smtClean="0"/>
              <a:t> </a:t>
            </a:r>
            <a:r>
              <a:rPr lang="en-US" sz="2000" dirty="0"/>
              <a:t>│</a:t>
            </a:r>
            <a:endParaRPr lang="ru-RU" sz="2000" dirty="0"/>
          </a:p>
          <a:p>
            <a:r>
              <a:rPr lang="en-US" sz="2000" dirty="0"/>
              <a:t>                </a:t>
            </a:r>
            <a:r>
              <a:rPr lang="ru-RU" sz="2000" dirty="0" smtClean="0"/>
              <a:t>        </a:t>
            </a:r>
            <a:r>
              <a:rPr lang="en-US" sz="2000" dirty="0" smtClean="0"/>
              <a:t> </a:t>
            </a:r>
            <a:r>
              <a:rPr lang="en-US" sz="2000" dirty="0"/>
              <a:t>R</a:t>
            </a:r>
            <a:r>
              <a:rPr lang="en-US" sz="2000" baseline="-25000" dirty="0"/>
              <a:t>1                                     </a:t>
            </a:r>
            <a:r>
              <a:rPr lang="en-US" sz="2000" dirty="0"/>
              <a:t>        </a:t>
            </a:r>
            <a:r>
              <a:rPr lang="en-US" sz="2000" dirty="0" smtClean="0"/>
              <a:t>R</a:t>
            </a:r>
            <a:r>
              <a:rPr lang="ru-RU" sz="2000" baseline="-25000" dirty="0" smtClean="0"/>
              <a:t>2</a:t>
            </a:r>
            <a:endParaRPr lang="ru-RU" sz="2000" dirty="0"/>
          </a:p>
          <a:p>
            <a:r>
              <a:rPr lang="en-US" sz="2000" dirty="0"/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2) из карбоновых кислот.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Рисунок 3" descr="http://l.120-bal.ru/pars_docs/refs/13/12702/12702_html_555c2bc5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857628"/>
            <a:ext cx="64294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tvoytrening.ru/images/stories/pictures/51-sportivnie_aminokisloti/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428736"/>
            <a:ext cx="35242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001157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Физические свойства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Бесцветные.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- Кристаллические.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- Хорошо растворимы в воде, но нерастворимы 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эфире.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- В зависимости от R могут быть сладкими,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200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горькими или безвкусными.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- Плавятся с разложением при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200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температуре выше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200º С.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 descr="http://cdn.st100sp.com/cache_pictures/050594477/thumb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071810"/>
            <a:ext cx="3643318" cy="3571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1" y="285728"/>
            <a:ext cx="8715437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Химические свойства: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взаимодействуют с основаниями(реагирующая ФГ – СООН)</a:t>
            </a: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     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COOH + </a:t>
            </a:r>
            <a:r>
              <a:rPr lang="en-US" sz="3600" dirty="0" err="1"/>
              <a:t>NaOH</a:t>
            </a:r>
            <a:r>
              <a:rPr lang="en-US" sz="3600" dirty="0"/>
              <a:t> </a:t>
            </a:r>
            <a:r>
              <a:rPr lang="en-US" sz="3600" dirty="0" smtClean="0"/>
              <a:t>→</a:t>
            </a:r>
            <a:endParaRPr lang="ru-RU" sz="3600" dirty="0" smtClean="0"/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      </a:t>
            </a:r>
            <a:r>
              <a:rPr lang="en-US" sz="3600" dirty="0" smtClean="0"/>
              <a:t>→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</a:t>
            </a:r>
            <a:r>
              <a:rPr lang="en-US" sz="3600" dirty="0" err="1"/>
              <a:t>COONa</a:t>
            </a:r>
            <a:r>
              <a:rPr lang="en-US" sz="3600" dirty="0"/>
              <a:t> + </a:t>
            </a:r>
            <a:r>
              <a:rPr lang="en-US" sz="3600" dirty="0" smtClean="0"/>
              <a:t>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O</a:t>
            </a:r>
            <a:r>
              <a:rPr lang="ru-RU" sz="3600" dirty="0" smtClean="0"/>
              <a:t>.</a:t>
            </a: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/>
              <a:t>2) взаимодействуют с кислотами (реагирующая ФГ – </a:t>
            </a:r>
            <a:r>
              <a:rPr lang="en-US" sz="3200" dirty="0"/>
              <a:t>NH</a:t>
            </a:r>
            <a:r>
              <a:rPr lang="ru-RU" sz="3200" baseline="-25000" dirty="0"/>
              <a:t>2</a:t>
            </a:r>
            <a:r>
              <a:rPr lang="ru-RU" sz="3200" dirty="0" smtClean="0"/>
              <a:t>)</a:t>
            </a: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     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COOH + </a:t>
            </a:r>
            <a:r>
              <a:rPr lang="en-US" sz="3600" dirty="0" err="1"/>
              <a:t>HCl</a:t>
            </a:r>
            <a:r>
              <a:rPr lang="en-US" sz="3600" dirty="0"/>
              <a:t> </a:t>
            </a:r>
            <a:r>
              <a:rPr lang="en-US" sz="3600" dirty="0" smtClean="0"/>
              <a:t>→</a:t>
            </a:r>
            <a:endParaRPr lang="ru-RU" sz="3600" dirty="0" smtClean="0"/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/>
              <a:t> </a:t>
            </a:r>
            <a:r>
              <a:rPr lang="ru-RU" sz="3600" dirty="0" smtClean="0"/>
              <a:t>     </a:t>
            </a:r>
            <a:r>
              <a:rPr lang="en-US" sz="3600" dirty="0" smtClean="0"/>
              <a:t>→ </a:t>
            </a:r>
            <a:r>
              <a:rPr lang="en-US" sz="3600" dirty="0" err="1"/>
              <a:t>Cl</a:t>
            </a:r>
            <a:r>
              <a:rPr lang="en-US" sz="3600" baseline="30000" dirty="0"/>
              <a:t>-</a:t>
            </a:r>
            <a:r>
              <a:rPr lang="en-US" sz="3600" dirty="0"/>
              <a:t> [NH</a:t>
            </a:r>
            <a:r>
              <a:rPr lang="en-US" sz="3600" baseline="-25000" dirty="0"/>
              <a:t>3</a:t>
            </a:r>
            <a:r>
              <a:rPr lang="en-US" sz="3600" dirty="0"/>
              <a:t> – CH</a:t>
            </a:r>
            <a:r>
              <a:rPr lang="en-US" sz="3600" baseline="-25000" dirty="0"/>
              <a:t>2</a:t>
            </a:r>
            <a:r>
              <a:rPr lang="en-US" sz="3600" dirty="0"/>
              <a:t> – COOH</a:t>
            </a:r>
            <a:r>
              <a:rPr lang="en-US" sz="3600" dirty="0" smtClean="0"/>
              <a:t>]</a:t>
            </a:r>
            <a:r>
              <a:rPr lang="en-US" sz="3600" baseline="30000" dirty="0" smtClean="0"/>
              <a:t>+</a:t>
            </a:r>
            <a:endParaRPr lang="ru-RU" sz="3600" dirty="0" smtClean="0"/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dirty="0" smtClean="0"/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dirty="0" smtClean="0"/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357166"/>
            <a:ext cx="871543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взаимодействуют со спиртами (реакция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этерификации)</a:t>
            </a:r>
          </a:p>
          <a:p>
            <a:r>
              <a:rPr lang="ru-RU" sz="3200" dirty="0" smtClean="0"/>
              <a:t>    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COOH + C</a:t>
            </a:r>
            <a:r>
              <a:rPr lang="en-US" sz="3600" baseline="-25000" dirty="0"/>
              <a:t>2</a:t>
            </a:r>
            <a:r>
              <a:rPr lang="en-US" sz="3600" dirty="0"/>
              <a:t>H</a:t>
            </a:r>
            <a:r>
              <a:rPr lang="en-US" sz="3600" baseline="-25000" dirty="0"/>
              <a:t>5</a:t>
            </a:r>
            <a:r>
              <a:rPr lang="en-US" sz="3600" dirty="0"/>
              <a:t>OH </a:t>
            </a:r>
            <a:r>
              <a:rPr lang="en-US" sz="3600" dirty="0" smtClean="0"/>
              <a:t>→</a:t>
            </a:r>
            <a:endParaRPr lang="ru-RU" sz="3600" dirty="0" smtClean="0"/>
          </a:p>
          <a:p>
            <a:r>
              <a:rPr lang="ru-RU" sz="3600" dirty="0" smtClean="0"/>
              <a:t>     </a:t>
            </a:r>
            <a:r>
              <a:rPr lang="en-US" sz="3600" dirty="0" smtClean="0"/>
              <a:t>→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COO-C</a:t>
            </a:r>
            <a:r>
              <a:rPr lang="en-US" sz="3600" baseline="-25000" dirty="0"/>
              <a:t>2</a:t>
            </a:r>
            <a:r>
              <a:rPr lang="en-US" sz="3600" dirty="0"/>
              <a:t>H</a:t>
            </a:r>
            <a:r>
              <a:rPr lang="en-US" sz="3600" baseline="-25000" dirty="0"/>
              <a:t>5</a:t>
            </a:r>
            <a:r>
              <a:rPr lang="en-US" sz="3600" dirty="0"/>
              <a:t> + </a:t>
            </a:r>
            <a:r>
              <a:rPr lang="en-US" sz="3600" dirty="0" smtClean="0"/>
              <a:t>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O</a:t>
            </a:r>
            <a:r>
              <a:rPr lang="ru-RU" sz="3600" dirty="0" smtClean="0"/>
              <a:t>.</a:t>
            </a:r>
          </a:p>
          <a:p>
            <a:r>
              <a:rPr lang="ru-RU" sz="3200" dirty="0"/>
              <a:t>4) внутримолекулярное </a:t>
            </a:r>
            <a:r>
              <a:rPr lang="ru-RU" sz="3200" dirty="0" smtClean="0"/>
              <a:t>кислотно-основное</a:t>
            </a:r>
          </a:p>
          <a:p>
            <a:r>
              <a:rPr lang="ru-RU" sz="3200" dirty="0"/>
              <a:t> </a:t>
            </a:r>
            <a:r>
              <a:rPr lang="ru-RU" sz="3200" dirty="0" smtClean="0"/>
              <a:t>   </a:t>
            </a:r>
            <a:r>
              <a:rPr lang="ru-RU" sz="3200" dirty="0"/>
              <a:t>взаимодействие (с образованием </a:t>
            </a:r>
            <a:r>
              <a:rPr lang="ru-RU" sz="3200" dirty="0" smtClean="0"/>
              <a:t>внутренней</a:t>
            </a:r>
          </a:p>
          <a:p>
            <a:r>
              <a:rPr lang="ru-RU" sz="3200" dirty="0"/>
              <a:t> </a:t>
            </a:r>
            <a:r>
              <a:rPr lang="ru-RU" sz="3200" dirty="0" smtClean="0"/>
              <a:t>   </a:t>
            </a:r>
            <a:r>
              <a:rPr lang="ru-RU" sz="3200" dirty="0"/>
              <a:t>соли</a:t>
            </a:r>
            <a:r>
              <a:rPr lang="ru-RU" sz="3200" dirty="0" smtClean="0"/>
              <a:t>)</a:t>
            </a:r>
          </a:p>
          <a:p>
            <a:r>
              <a:rPr lang="ru-RU" sz="3600" dirty="0" smtClean="0"/>
              <a:t>   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COOH → NH</a:t>
            </a:r>
            <a:r>
              <a:rPr lang="en-US" sz="3600" baseline="-25000" dirty="0"/>
              <a:t>3</a:t>
            </a:r>
            <a:r>
              <a:rPr lang="en-US" sz="3600" baseline="30000" dirty="0"/>
              <a:t>+</a:t>
            </a:r>
            <a:r>
              <a:rPr lang="en-US" sz="3600" dirty="0"/>
              <a:t> – CH</a:t>
            </a:r>
            <a:r>
              <a:rPr lang="en-US" sz="3600" baseline="-25000" dirty="0"/>
              <a:t>2</a:t>
            </a:r>
            <a:r>
              <a:rPr lang="en-US" sz="3600" dirty="0"/>
              <a:t> – COO</a:t>
            </a:r>
            <a:r>
              <a:rPr lang="en-US" sz="3600" baseline="30000" dirty="0"/>
              <a:t>-</a:t>
            </a:r>
            <a:endParaRPr lang="ru-RU" sz="3600" dirty="0"/>
          </a:p>
          <a:p>
            <a:endParaRPr lang="ru-RU" sz="3200" dirty="0"/>
          </a:p>
          <a:p>
            <a:endParaRPr lang="ru-RU" sz="3600" dirty="0"/>
          </a:p>
          <a:p>
            <a:r>
              <a:rPr lang="en-US" sz="3200" dirty="0"/>
              <a:t> </a:t>
            </a:r>
            <a:endParaRPr lang="ru-RU" sz="32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282" y="285728"/>
            <a:ext cx="8715436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способность к реакциям поликонденсации.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   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COOH + NH</a:t>
            </a:r>
            <a:r>
              <a:rPr lang="en-US" sz="3600" baseline="-25000" dirty="0"/>
              <a:t>2</a:t>
            </a:r>
            <a:r>
              <a:rPr lang="en-US" sz="3600" dirty="0"/>
              <a:t> – CH</a:t>
            </a:r>
            <a:r>
              <a:rPr lang="en-US" sz="3600" baseline="-25000" dirty="0"/>
              <a:t>2</a:t>
            </a:r>
            <a:r>
              <a:rPr lang="en-US" sz="3600" dirty="0"/>
              <a:t> – COOH </a:t>
            </a:r>
            <a:r>
              <a:rPr lang="en-US" sz="3600" dirty="0" smtClean="0"/>
              <a:t>→</a:t>
            </a:r>
            <a:endParaRPr lang="ru-RU" sz="36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   </a:t>
            </a:r>
            <a:r>
              <a:rPr lang="en-US" sz="3600" dirty="0" smtClean="0"/>
              <a:t> </a:t>
            </a:r>
            <a:r>
              <a:rPr lang="en-US" sz="3600" dirty="0" smtClean="0"/>
              <a:t>→ </a:t>
            </a:r>
            <a:r>
              <a:rPr lang="en-US" sz="3600" dirty="0" smtClean="0"/>
              <a:t>NH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r>
              <a:rPr lang="en-US" sz="3600" dirty="0"/>
              <a:t>– CH</a:t>
            </a:r>
            <a:r>
              <a:rPr lang="en-US" sz="3600" baseline="-25000" dirty="0"/>
              <a:t>2</a:t>
            </a:r>
            <a:r>
              <a:rPr lang="en-US" sz="3600" dirty="0"/>
              <a:t> – CO- NH – CH</a:t>
            </a:r>
            <a:r>
              <a:rPr lang="en-US" sz="3600" baseline="-25000" dirty="0"/>
              <a:t>2</a:t>
            </a:r>
            <a:r>
              <a:rPr lang="en-US" sz="3600" dirty="0"/>
              <a:t> – COOH </a:t>
            </a:r>
            <a:r>
              <a:rPr lang="ru-RU" sz="3600" dirty="0" smtClean="0"/>
              <a:t>+</a:t>
            </a:r>
            <a:r>
              <a:rPr lang="ru-RU" sz="3600" dirty="0"/>
              <a:t> </a:t>
            </a:r>
            <a:r>
              <a:rPr lang="en-US" sz="3600" dirty="0" smtClean="0"/>
              <a:t>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O</a:t>
            </a:r>
            <a:endParaRPr lang="ru-RU" sz="36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proteinfo.ru/wp-content/uploads/2015/07/aminy-rastitelnaya-pisha1-901x41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2357430"/>
            <a:ext cx="828680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orvegetarian.ru/wp-content/uploads/2012/04/aminokisloty--300x17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72560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19362289">
            <a:off x="1071538" y="2714620"/>
            <a:ext cx="6994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270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2017-02-11T17:59:35Z</dcterms:created>
  <dcterms:modified xsi:type="dcterms:W3CDTF">2017-02-11T20:02:14Z</dcterms:modified>
</cp:coreProperties>
</file>